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6" r:id="rId3"/>
  </p:sldMasterIdLst>
  <p:notesMasterIdLst>
    <p:notesMasterId r:id="rId11"/>
  </p:notesMasterIdLst>
  <p:sldIdLst>
    <p:sldId id="257" r:id="rId4"/>
    <p:sldId id="332" r:id="rId5"/>
    <p:sldId id="331" r:id="rId6"/>
    <p:sldId id="330" r:id="rId7"/>
    <p:sldId id="329" r:id="rId8"/>
    <p:sldId id="302" r:id="rId9"/>
    <p:sldId id="32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D60E7C6-608C-4784-A4DA-ABB6E26D0C57}">
          <p14:sldIdLst>
            <p14:sldId id="257"/>
            <p14:sldId id="332"/>
            <p14:sldId id="331"/>
            <p14:sldId id="330"/>
            <p14:sldId id="329"/>
            <p14:sldId id="302"/>
            <p14:sldId id="3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05"/>
    <a:srgbClr val="EA5F00"/>
    <a:srgbClr val="C44F00"/>
    <a:srgbClr val="000000"/>
    <a:srgbClr val="FF9933"/>
    <a:srgbClr val="262626"/>
    <a:srgbClr val="DEA608"/>
    <a:srgbClr val="999999"/>
    <a:srgbClr val="E0E0E0"/>
    <a:srgbClr val="F7B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3195" autoAdjust="0"/>
  </p:normalViewPr>
  <p:slideViewPr>
    <p:cSldViewPr>
      <p:cViewPr varScale="1">
        <p:scale>
          <a:sx n="63" d="100"/>
          <a:sy n="63" d="100"/>
        </p:scale>
        <p:origin x="-1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8" Type="http://schemas.openxmlformats.org/officeDocument/2006/relationships/slide" Target="slides/slide5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5.xml"/><Relationship Id="rId12" Type="http://schemas.openxmlformats.org/officeDocument/2006/relationships/printerSettings" Target="printerSettings/printerSettings1.bin"/><Relationship Id="rId7" Type="http://schemas.openxmlformats.org/officeDocument/2006/relationships/slide" Target="slides/slide4.xml"/><Relationship Id="rId17" Type="http://schemas.openxmlformats.org/officeDocument/2006/relationships/customXml" Target="../customXml/item1.xml"/><Relationship Id="rId1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0" Type="http://schemas.openxmlformats.org/officeDocument/2006/relationships/customXml" Target="../customXml/item4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1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BF9D8-5DE0-438B-BFD3-158FBF01B99E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D3ECC-DA07-4356-9F5F-C7788C89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167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3ECC-DA07-4356-9F5F-C7788C89CB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6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302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60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7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75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9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0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5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9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9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2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3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42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93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53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9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45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63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20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48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98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94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72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34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2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2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0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9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B0EC-6AF5-491E-9A2E-328C3269A506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A564-B438-4E70-AEFF-1465B66D5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5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82D-4D11-4F09-AFB1-CFD34CAC7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EE4A-64E8-4139-B619-7839CA2DB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liver.hughes\Desktop\Logos, graphics, designs\New logo\Equator Initiative 2012 Logo 4 colo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886200" cy="4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oliver.hughes\Desktop\Logos, graphics, designs\UNDP_Logo-Blue w Tagline-E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112594"/>
            <a:ext cx="922020" cy="17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</a:rPr>
              <a:t>Equator Initiative Year in Review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October 2015</a:t>
            </a: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Eileen de Ravin, Manager, Equator Initiative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Photo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22197" y="-236197"/>
            <a:ext cx="3886200" cy="679699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3033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4800600"/>
            <a:ext cx="9144001" cy="2057400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Training and Dialog Workshops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Guatemala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2200" dirty="0">
                <a:solidFill>
                  <a:schemeClr val="bg1"/>
                </a:solidFill>
              </a:rPr>
              <a:t>Community-based Monitoring, Indicators on Traditional </a:t>
            </a:r>
            <a:r>
              <a:rPr lang="en-US" sz="2200" dirty="0" smtClean="0">
                <a:solidFill>
                  <a:schemeClr val="bg1"/>
                </a:solidFill>
              </a:rPr>
              <a:t>Knowledge</a:t>
            </a:r>
          </a:p>
          <a:p>
            <a:pPr algn="ctr">
              <a:buFont typeface="Arial" pitchFamily="34" charset="0"/>
              <a:buNone/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Assessment </a:t>
            </a:r>
            <a:r>
              <a:rPr lang="en-US" sz="2200" dirty="0">
                <a:solidFill>
                  <a:schemeClr val="bg1"/>
                </a:solidFill>
              </a:rPr>
              <a:t>of Collective Action in Biodiversity Conservation Resource Mobilization 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en-US" sz="2200" b="1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endParaRPr lang="en-GB" sz="22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1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7106" y="4800600"/>
            <a:ext cx="9161106" cy="2057400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and Benefits Sharing (ABS)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 in India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 and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conservation, protection, and valorization of biodiversity and traditional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</a:p>
          <a:p>
            <a:pPr algn="ctr"/>
            <a:endParaRPr 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Building Exchanges &amp; Workshops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Traditional Knowledge Holders</a:t>
            </a:r>
          </a:p>
          <a:p>
            <a:pPr algn="ctr"/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06" y="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2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958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UNCCD COP 12 in Ankara, Turkey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Indigenous and Local Community Sustainable Land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Managers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Dialogues and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anels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Char char="n"/>
              <a:defRPr/>
            </a:pPr>
            <a:endParaRPr lang="en-GB" sz="2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37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1034" y="86396"/>
            <a:ext cx="4496766" cy="6543003"/>
            <a:chOff x="3047034" y="86396"/>
            <a:chExt cx="4496766" cy="654300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034" y="86396"/>
              <a:ext cx="2179271" cy="315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938" y="112841"/>
              <a:ext cx="2206884" cy="312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012" y="3352799"/>
              <a:ext cx="2179271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715" y="3352799"/>
              <a:ext cx="2244085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212180" y="762000"/>
            <a:ext cx="43434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900" b="1" dirty="0" smtClean="0">
                <a:solidFill>
                  <a:srgbClr val="0073AE"/>
                </a:solidFill>
              </a:rPr>
              <a:t>Case Studies </a:t>
            </a:r>
          </a:p>
          <a:p>
            <a:pPr algn="ctr">
              <a:buFontTx/>
              <a:buNone/>
              <a:defRPr/>
            </a:pPr>
            <a:r>
              <a:rPr lang="en-US" sz="2900" b="1" dirty="0">
                <a:solidFill>
                  <a:srgbClr val="0073AE"/>
                </a:solidFill>
              </a:rPr>
              <a:t>S</a:t>
            </a:r>
            <a:r>
              <a:rPr lang="en-US" sz="2900" b="1" dirty="0" smtClean="0">
                <a:solidFill>
                  <a:srgbClr val="0073AE"/>
                </a:solidFill>
              </a:rPr>
              <a:t>ustainable Land Management </a:t>
            </a:r>
          </a:p>
          <a:p>
            <a:pPr algn="ctr">
              <a:buFontTx/>
              <a:buNone/>
              <a:defRPr/>
            </a:pPr>
            <a:r>
              <a:rPr lang="en-US" sz="2900" b="1" dirty="0" smtClean="0">
                <a:solidFill>
                  <a:srgbClr val="0073AE"/>
                </a:solidFill>
              </a:rPr>
              <a:t>Series Launched</a:t>
            </a:r>
          </a:p>
          <a:p>
            <a:endParaRPr lang="en-US" sz="2000" dirty="0" smtClean="0"/>
          </a:p>
          <a:p>
            <a:r>
              <a:rPr lang="en-US" sz="2000" dirty="0" smtClean="0"/>
              <a:t>Focus on sustainable management of </a:t>
            </a:r>
            <a:r>
              <a:rPr lang="en-US" sz="2000" dirty="0" err="1" smtClean="0"/>
              <a:t>drylands</a:t>
            </a:r>
            <a:r>
              <a:rPr lang="en-US" sz="2000" dirty="0" smtClean="0"/>
              <a:t> in sub-Saharan Africa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12 case studies published this year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018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1771650"/>
            <a:ext cx="4343400" cy="33147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2900" b="1" dirty="0" smtClean="0">
                <a:solidFill>
                  <a:srgbClr val="0073AE"/>
                </a:solidFill>
              </a:rPr>
              <a:t>Stories of Resilience</a:t>
            </a:r>
          </a:p>
          <a:p>
            <a:pPr algn="ctr" eaLnBrk="1" hangingPunct="1">
              <a:buFontTx/>
              <a:buNone/>
              <a:defRPr/>
            </a:pPr>
            <a:r>
              <a:rPr lang="en-US" sz="2900" b="1" dirty="0" smtClean="0">
                <a:solidFill>
                  <a:srgbClr val="0073AE"/>
                </a:solidFill>
              </a:rPr>
              <a:t>Book Launch</a:t>
            </a:r>
          </a:p>
          <a:p>
            <a:endParaRPr lang="en-US" sz="2000" dirty="0" smtClean="0"/>
          </a:p>
          <a:p>
            <a:r>
              <a:rPr lang="en-US" sz="2000" dirty="0"/>
              <a:t>15 case </a:t>
            </a:r>
            <a:r>
              <a:rPr lang="en-US" sz="2000" dirty="0" smtClean="0"/>
              <a:t>studies in collaboration with Enda Tiers Monde</a:t>
            </a:r>
          </a:p>
          <a:p>
            <a:r>
              <a:rPr lang="en-US" sz="2000" dirty="0" smtClean="0"/>
              <a:t>Sustainable management of drylands</a:t>
            </a:r>
          </a:p>
          <a:p>
            <a:r>
              <a:rPr lang="en-US" sz="2000" dirty="0" smtClean="0"/>
              <a:t>Sub-Saharan Africa</a:t>
            </a:r>
            <a:endParaRPr lang="en-US" sz="2000" dirty="0"/>
          </a:p>
          <a:p>
            <a:pPr marL="0" indent="0" eaLnBrk="1" hangingPunct="1">
              <a:buNone/>
              <a:defRPr/>
            </a:pPr>
            <a:endParaRPr lang="en-US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57200"/>
            <a:ext cx="45986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612432"/>
            <a:ext cx="9144000" cy="22455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Equator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Prize 2015</a:t>
            </a:r>
            <a:endParaRPr 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outstanding local initiatives advancing sustainable development solutions will be recognized at UNFCCC COP 21 in Paris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1,461 nominations were received this year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Char char="n"/>
              <a:defRPr/>
            </a:pPr>
            <a:endParaRPr lang="en-GB" sz="2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4400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2015-12-29T21:00:00+00:00</UNDPPublishedDate>
    <UNDPCountryTaxHTField0 xmlns="1ed4137b-41b2-488b-8250-6d369ec27664">
      <Terms xmlns="http://schemas.microsoft.com/office/infopath/2007/PartnerControls"/>
    </UNDPCountryTaxHTField0>
    <UndpOUCode xmlns="1ed4137b-41b2-488b-8250-6d369ec27664" xsi:nil="true"/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/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Progress Report</TermName>
          <TermId xmlns="http://schemas.microsoft.com/office/infopath/2007/PartnerControls">03c70d0e-c75e-4cfb-8288-e692640ede14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Project_x0020_Number xmlns="f1161f5b-24a3-4c2d-bc81-44cb9325e8ee" xsi:nil="true"/>
    <Project_x0020_Manager xmlns="f1161f5b-24a3-4c2d-bc81-44cb9325e8ee" xsi:nil="true"/>
    <TaxCatchAll xmlns="1ed4137b-41b2-488b-8250-6d369ec27664">
      <Value>1112</Value>
      <Value>1405</Value>
      <Value>1</Value>
      <Value>763</Value>
    </TaxCatchAll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00051325</UndpProjectNo>
    <UndpDocStatus xmlns="1ed4137b-41b2-488b-8250-6d369ec27664">Draft</UndpDocStatus>
    <Outcome1 xmlns="f1161f5b-24a3-4c2d-bc81-44cb9325e8ee" xsi:nil="true"/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7f98b732-4b5b-4b70-ba90-a0eff09b5d2d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H21</TermName>
          <TermId xmlns="http://schemas.microsoft.com/office/infopath/2007/PartnerControls">1ea4fd8a-674a-4fce-bb82-54f9a5bb4fc0</TermId>
        </TermInfo>
      </Terms>
    </gc6531b704974d528487414686b72f6f>
    <_dlc_DocId xmlns="f1161f5b-24a3-4c2d-bc81-44cb9325e8ee">ATLASPDC-4-43719</_dlc_DocId>
    <_dlc_DocIdUrl xmlns="f1161f5b-24a3-4c2d-bc81-44cb9325e8ee">
      <Url>https://info.undp.org/docs/pdc/_layouts/DocIdRedir.aspx?ID=ATLASPDC-4-43719</Url>
      <Description>ATLASPDC-4-43719</Description>
    </_dlc_DocIdUrl>
    <Document_x0020_Coverage_x0020_Period_x0020_Start_x0020_Date xmlns="f1161f5b-24a3-4c2d-bc81-44cb9325e8ee" xsi:nil="true"/>
    <Document_x0020_Coverage_x0020_Period_x0020_End_x0020_Date xmlns="f1161f5b-24a3-4c2d-bc81-44cb9325e8ee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4E000A5F-6370-4B93-8F15-CC908C38D4D4}"/>
</file>

<file path=customXml/itemProps2.xml><?xml version="1.0" encoding="utf-8"?>
<ds:datastoreItem xmlns:ds="http://schemas.openxmlformats.org/officeDocument/2006/customXml" ds:itemID="{35518FD8-425E-4082-92E7-F9AC6140E11F}"/>
</file>

<file path=customXml/itemProps3.xml><?xml version="1.0" encoding="utf-8"?>
<ds:datastoreItem xmlns:ds="http://schemas.openxmlformats.org/officeDocument/2006/customXml" ds:itemID="{8FA20F8B-B27A-4088-B7A3-B331BD5A7EB0}"/>
</file>

<file path=customXml/itemProps4.xml><?xml version="1.0" encoding="utf-8"?>
<ds:datastoreItem xmlns:ds="http://schemas.openxmlformats.org/officeDocument/2006/customXml" ds:itemID="{DB3B1067-44DA-4C96-A732-D226CC834556}"/>
</file>

<file path=customXml/itemProps5.xml><?xml version="1.0" encoding="utf-8"?>
<ds:datastoreItem xmlns:ds="http://schemas.openxmlformats.org/officeDocument/2006/customXml" ds:itemID="{B9BEFF52-F378-465B-AA5D-9A0376CC66EB}"/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156</Words>
  <Application>Microsoft Macintosh PowerPoint</Application>
  <PresentationFormat>On-screen Show (4:3)</PresentationFormat>
  <Paragraphs>38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lastModifiedBy>Eileen De Ravin</cp:lastModifiedBy>
  <cp:revision>81</cp:revision>
  <dcterms:created xsi:type="dcterms:W3CDTF">2013-07-02T14:58:03Z</dcterms:created>
  <dcterms:modified xsi:type="dcterms:W3CDTF">2015-10-28T03:13:00Z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/>
  </property>
  <property fmtid="{D5CDD505-2E9C-101B-9397-08002B2CF9AE}" pid="4" name="Atlas_x0020_Document_x0020_Type">
    <vt:lpwstr>236;#Progress Report|cafb2bdd-31de-4683-a84c-29af809cca57</vt:lpwstr>
  </property>
  <property fmtid="{D5CDD505-2E9C-101B-9397-08002B2CF9AE}" pid="5" name="UndpDocTypeMM">
    <vt:lpwstr/>
  </property>
  <property fmtid="{D5CDD505-2E9C-101B-9397-08002B2CF9AE}" pid="6" name="UNDPDocumentCategory">
    <vt:lpwstr/>
  </property>
  <property fmtid="{D5CDD505-2E9C-101B-9397-08002B2CF9AE}" pid="7" name="UnitTaxHTField0">
    <vt:lpwstr/>
  </property>
  <property fmtid="{D5CDD505-2E9C-101B-9397-08002B2CF9AE}" pid="8" name="UN Languages">
    <vt:lpwstr>1;#English|7f98b732-4b5b-4b70-ba90-a0eff09b5d2d</vt:lpwstr>
  </property>
  <property fmtid="{D5CDD505-2E9C-101B-9397-08002B2CF9AE}" pid="9" name="Operating Unit0">
    <vt:lpwstr>1405;#H21|1ea4fd8a-674a-4fce-bb82-54f9a5bb4fc0</vt:lpwstr>
  </property>
  <property fmtid="{D5CDD505-2E9C-101B-9397-08002B2CF9AE}" pid="10" name="Atlas Document Status">
    <vt:lpwstr>763;#Draft|121d40a5-e62e-4d42-82e4-d6d12003de0a</vt:lpwstr>
  </property>
  <property fmtid="{D5CDD505-2E9C-101B-9397-08002B2CF9AE}" pid="12" name="UndpUnitMM">
    <vt:lpwstr/>
  </property>
  <property fmtid="{D5CDD505-2E9C-101B-9397-08002B2CF9AE}" pid="13" name="eRegFilingCodeMM">
    <vt:lpwstr/>
  </property>
  <property fmtid="{D5CDD505-2E9C-101B-9397-08002B2CF9AE}" pid="14" name="Unit">
    <vt:lpwstr/>
  </property>
  <property fmtid="{D5CDD505-2E9C-101B-9397-08002B2CF9AE}" pid="15" name="UNDPFocusAreas">
    <vt:lpwstr/>
  </property>
  <property fmtid="{D5CDD505-2E9C-101B-9397-08002B2CF9AE}" pid="16" name="Atlas Document Type">
    <vt:lpwstr>1112;#Progress Report|03c70d0e-c75e-4cfb-8288-e692640ede14</vt:lpwstr>
  </property>
  <property fmtid="{D5CDD505-2E9C-101B-9397-08002B2CF9AE}" pid="17" name="_dlc_DocIdItemGuid">
    <vt:lpwstr>49289888-5a95-49c3-b4ef-95e554b00773</vt:lpwstr>
  </property>
  <property fmtid="{D5CDD505-2E9C-101B-9397-08002B2CF9AE}" pid="18" name="URL">
    <vt:lpwstr/>
  </property>
  <property fmtid="{D5CDD505-2E9C-101B-9397-08002B2CF9AE}" pid="19" name="DocumentSetDescription">
    <vt:lpwstr/>
  </property>
</Properties>
</file>